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67" r:id="rId2"/>
    <p:sldId id="299" r:id="rId3"/>
    <p:sldId id="300" r:id="rId4"/>
    <p:sldId id="307" r:id="rId5"/>
    <p:sldId id="309" r:id="rId6"/>
    <p:sldId id="304" r:id="rId7"/>
    <p:sldId id="323" r:id="rId8"/>
    <p:sldId id="328" r:id="rId9"/>
    <p:sldId id="365" r:id="rId10"/>
    <p:sldId id="310" r:id="rId11"/>
    <p:sldId id="313" r:id="rId12"/>
    <p:sldId id="324" r:id="rId13"/>
    <p:sldId id="314" r:id="rId14"/>
    <p:sldId id="315" r:id="rId15"/>
    <p:sldId id="361" r:id="rId16"/>
    <p:sldId id="318" r:id="rId17"/>
    <p:sldId id="319" r:id="rId18"/>
    <p:sldId id="320" r:id="rId19"/>
    <p:sldId id="321" r:id="rId20"/>
    <p:sldId id="329" r:id="rId21"/>
    <p:sldId id="325" r:id="rId22"/>
    <p:sldId id="327" r:id="rId23"/>
    <p:sldId id="331" r:id="rId24"/>
    <p:sldId id="349" r:id="rId25"/>
    <p:sldId id="330" r:id="rId26"/>
    <p:sldId id="333" r:id="rId27"/>
    <p:sldId id="336" r:id="rId28"/>
    <p:sldId id="337" r:id="rId29"/>
    <p:sldId id="326" r:id="rId30"/>
    <p:sldId id="338" r:id="rId31"/>
    <p:sldId id="339" r:id="rId32"/>
    <p:sldId id="340" r:id="rId33"/>
    <p:sldId id="341" r:id="rId34"/>
    <p:sldId id="342" r:id="rId35"/>
    <p:sldId id="351" r:id="rId36"/>
    <p:sldId id="354" r:id="rId37"/>
    <p:sldId id="355" r:id="rId38"/>
    <p:sldId id="362" r:id="rId39"/>
    <p:sldId id="364" r:id="rId40"/>
    <p:sldId id="363" r:id="rId41"/>
    <p:sldId id="359" r:id="rId42"/>
    <p:sldId id="345" r:id="rId43"/>
    <p:sldId id="346" r:id="rId44"/>
    <p:sldId id="360" r:id="rId45"/>
    <p:sldId id="347" r:id="rId46"/>
    <p:sldId id="367" r:id="rId47"/>
    <p:sldId id="366" r:id="rId48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170DBC4-4EF6-4B97-BF66-6CB76113075F}">
          <p14:sldIdLst/>
        </p14:section>
        <p14:section name="Раздел без заголовка" id="{08EAE7DB-7A28-4D19-A484-033A2FD84389}">
          <p14:sldIdLst>
            <p14:sldId id="267"/>
            <p14:sldId id="290"/>
            <p14:sldId id="288"/>
            <p14:sldId id="260"/>
            <p14:sldId id="291"/>
            <p14:sldId id="268"/>
            <p14:sldId id="292"/>
            <p14:sldId id="293"/>
            <p14:sldId id="271"/>
            <p14:sldId id="294"/>
            <p14:sldId id="295"/>
            <p14:sldId id="262"/>
            <p14:sldId id="298"/>
            <p14:sldId id="278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66FF"/>
    <a:srgbClr val="FF3399"/>
    <a:srgbClr val="039790"/>
    <a:srgbClr val="14B4E6"/>
    <a:srgbClr val="FFFF66"/>
    <a:srgbClr val="1CCAB5"/>
    <a:srgbClr val="A1EB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704" autoAdjust="0"/>
  </p:normalViewPr>
  <p:slideViewPr>
    <p:cSldViewPr>
      <p:cViewPr varScale="1">
        <p:scale>
          <a:sx n="79" d="100"/>
          <a:sy n="79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53C8B-62DE-44FC-ABA2-46E3CBDE8226}" type="datetimeFigureOut">
              <a:rPr lang="uk-UA" smtClean="0"/>
              <a:pPr/>
              <a:t>09.07.2018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F4F7-6CBF-4010-BEFA-FC97203F16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6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F4F7-6CBF-4010-BEFA-FC97203F16AA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A9C-50BB-41A9-8D94-09512913FD8B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7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2474-8F07-4AA2-8C01-B15617EE63C8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4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82E1-4736-4134-A562-DD7B3D070CCE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3EB-43FF-4F43-8014-77D3C90FC493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3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1623-6A1E-4E65-B72B-B74156FD3650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6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C05-1091-4225-A619-FE829C783FA9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8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00D-FC5B-424E-88E7-FAD022E8991B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076E-CD01-4260-8C3B-594281DCF95B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2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F20-E942-4E1D-A609-B7AA1AE95285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2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BD2-6625-41C1-9D99-38E5AF6A4C3B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1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1644-6970-4E17-A39D-947340B9629B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7E9B-C5B9-4A31-AD8A-1A58D2907B3C}" type="datetime1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834" y="2060848"/>
            <a:ext cx="7772400" cy="194421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розвитку фізичного виховання у закладах дошкільної освіти, закладах загальної середньої освіти, закладах професійної освіти та закладах вищої освіти»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КОМІТЕТ З ФІЗИЧНОГО ВИХОВАННЯ ТА СПОРТУ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МІНІСТЕРСТВА ОСВІТИ І НАУКИ УКРАЇНИ</a:t>
            </a: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557214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2018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Результат пошуку зображень за запитом &quot;health .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09" y="5437989"/>
            <a:ext cx="1332149" cy="1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06788" y="39679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3779912" y="980728"/>
            <a:ext cx="5364088" cy="3096344"/>
            <a:chOff x="2878035" y="92805"/>
            <a:chExt cx="3851376" cy="38303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929736" y="92805"/>
              <a:ext cx="3799675" cy="3798428"/>
            </a:xfrm>
            <a:prstGeom prst="round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8035" y="270960"/>
              <a:ext cx="3851376" cy="3652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spcBef>
                  <a:spcPct val="0"/>
                </a:spcBef>
              </a:pP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Кількість закладів загальної середньої освіти – 15909</a:t>
              </a:r>
            </a:p>
            <a:p>
              <a:pPr lvl="0" algn="ctr" defTabSz="933450">
                <a:spcBef>
                  <a:spcPct val="0"/>
                </a:spcBef>
              </a:pP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Кількість учнів – </a:t>
              </a: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3,8 </a:t>
              </a: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млн.</a:t>
              </a:r>
            </a:p>
            <a:p>
              <a:pPr lvl="0" algn="ctr" defTabSz="933450">
                <a:spcBef>
                  <a:spcPct val="0"/>
                </a:spcBef>
              </a:pPr>
              <a:r>
                <a:rPr lang="uk-UA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Кількість уроків на тиждень :</a:t>
              </a:r>
            </a:p>
            <a:p>
              <a:pPr lvl="0" algn="ctr" defTabSz="933450">
                <a:spcBef>
                  <a:spcPct val="0"/>
                </a:spcBef>
                <a:buFontTx/>
                <a:buChar char="-"/>
              </a:pP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1-9 класи – 3 уроки; </a:t>
              </a:r>
            </a:p>
            <a:p>
              <a:pPr lvl="0" algn="ctr" defTabSz="933450">
                <a:spcBef>
                  <a:spcPct val="0"/>
                </a:spcBef>
                <a:buFontTx/>
                <a:buChar char="-"/>
              </a:pPr>
              <a:r>
                <a:rPr lang="uk-UA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10-11 класи – 2 </a:t>
              </a:r>
              <a:r>
                <a:rPr lang="uk-UA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уроки</a:t>
              </a:r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uk-UA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uk-UA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2" name="AutoShape 2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hcy;&amp;kcy;&amp;ocy;&amp;lcy;&amp;iuk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4365104"/>
            <a:ext cx="4211960" cy="2492896"/>
          </a:xfrm>
          <a:prstGeom prst="rect">
            <a:avLst/>
          </a:prstGeom>
          <a:noFill/>
        </p:spPr>
      </p:pic>
      <p:pic>
        <p:nvPicPr>
          <p:cNvPr id="38918" name="Picture 6" descr="&amp;Kcy;&amp;acy;&amp;rcy;&amp;tcy;&amp;icy;&amp;ncy;&amp;kcy;&amp;icy; &amp;pcy;&amp;ocy; &amp;zcy;&amp;acy;&amp;pcy;&amp;rcy;&amp;ocy;&amp;scy;&amp;ucy; &amp;zcy;&amp;acy;&amp;kcy;&amp;lcy;&amp;acy;&amp;dcy;&amp;icy; &amp;zcy;&amp;acy;&amp;gcy;&amp;acy;&amp;lcy;&amp;softcy;&amp;ncy;&amp;ocy;&amp;yicy; &amp;scy;&amp;iecy;&amp;rcy;&amp;iecy;&amp;dcy;&amp;ncy;&amp;softcy;&amp;ocy;&amp;yicy; &amp;ocy;&amp;scy;&amp;vcy;&amp;iuk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91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Варіативні модулі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9940" name="Picture 4" descr="&amp;Kcy;&amp;acy;&amp;rcy;&amp;tcy;&amp;icy;&amp;ncy;&amp;kcy;&amp;icy; &amp;pcy;&amp;ocy; &amp;zcy;&amp;acy;&amp;pcy;&amp;rcy;&amp;ocy;&amp;scy;&amp;ucy; &amp;fcy;&amp;lcy;&amp;ocy;&amp;rcy;&amp;bcy;&amp;o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00400" cy="2451336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179512" y="980728"/>
            <a:ext cx="4606802" cy="36724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1.Аеробіка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2.Аквааеробіка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3.Бадмінтон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5.Веслування на байдарках і каное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6.Військово-спортивні ігри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Вправи з гирями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004048" y="3212976"/>
            <a:ext cx="3960440" cy="364502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Професійно-прикладна фізична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10.Регбі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11.Рухливі ігри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Самбо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Спортивне орієнтування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Степ-аеробіка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15.Сумо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Теніс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Варіативні модулі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0" y="1196752"/>
            <a:ext cx="3960440" cy="352839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Гандбол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Гімнастика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Городки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Корфбол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Легка  атлетика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Лижна підготовка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x-none" sz="1900" smtClean="0">
                <a:latin typeface="Times New Roman" pitchFamily="18" charset="0"/>
                <a:cs typeface="Times New Roman" pitchFamily="18" charset="0"/>
              </a:rPr>
              <a:t>Настільний  теніс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Петанк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500562" y="3071810"/>
            <a:ext cx="4319910" cy="35719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x-none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26. Фехтування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uk-UA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Фістбол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 </a:t>
            </a:r>
            <a:r>
              <a:rPr lang="uk-UA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Флорбол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 Футбол</a:t>
            </a: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uk-UA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Хортинг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 Хореографія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32.Чирлідинг</a:t>
            </a:r>
          </a:p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33. Плавання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chcy;&amp;iecy;&amp;rcy;&amp;lcy;&amp;iukcy;&amp;dcy;&amp;iukcy;&amp;ncy;&amp;gcy; &amp;Ucy;&amp;kcy;&amp;rcy;&amp;acy;&amp;yicy;&amp;ncy;&amp;acy; &amp;scy;&amp;tcy;&amp;ucy;&amp;dcy;&amp;iecy;&amp;n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42902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92696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Нещодавно затверджені нові модулі: 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міні-футбол;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гольф;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алтимат фрізбі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кроссфіт.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664296" cy="201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2873896" cy="200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03848" cy="220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AutoShape 2" descr="&amp;Kcy;&amp;acy;&amp;rcy;&amp;tcy;&amp;icy;&amp;ncy;&amp;kcy;&amp;icy; &amp;pcy;&amp;ocy; &amp;zcy;&amp;acy;&amp;pcy;&amp;rcy;&amp;ocy;&amp;scy;&amp;ucy; &amp;kcy;&amp;rcy;&amp;ocy;&amp;scy;&amp;scy;&amp;fcy;&amp;icy;&amp;tcy; &amp;dcy;&amp;iecy;&amp;tcy;&amp;i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914400"/>
            <a:ext cx="3429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&amp;Kcy;&amp;acy;&amp;rcy;&amp;tcy;&amp;icy;&amp;ncy;&amp;kcy;&amp;icy; &amp;pcy;&amp;ocy; &amp;zcy;&amp;acy;&amp;pcy;&amp;rcy;&amp;ocy;&amp;scy;&amp;ucy; &amp;kcy;&amp;rcy;&amp;ocy;&amp;scy;&amp;scy;&amp;fcy;&amp;icy;&amp;tcy; &amp;dcy;&amp;iecy;&amp;tcy;&amp;i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914400"/>
            <a:ext cx="3429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&amp;Kcy;&amp;acy;&amp;rcy;&amp;tcy;&amp;icy;&amp;ncy;&amp;kcy;&amp;icy; &amp;pcy;&amp;ocy; &amp;zcy;&amp;acy;&amp;pcy;&amp;rcy;&amp;ocy;&amp;scy;&amp;ucy; &amp;kcy;&amp;rcy;&amp;ocy;&amp;scy;&amp;scy;&amp;fcy;&amp;icy;&amp;tcy; &amp;dcy;&amp;iecy;&amp;tcy;&amp;i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914400"/>
            <a:ext cx="3429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&amp;Kcy;&amp;acy;&amp;rcy;&amp;tcy;&amp;icy;&amp;ncy;&amp;kcy;&amp;icy; &amp;pcy;&amp;ocy; &amp;zcy;&amp;acy;&amp;pcy;&amp;rcy;&amp;ocy;&amp;scy;&amp;ucy; &amp;kcy;&amp;rcy;&amp;ocy;&amp;scy;&amp;scy;&amp;fcy;&amp;icy;&amp;tcy; &amp;dcy;&amp;iecy;&amp;tcy;&amp;icy; &amp;fcy;&amp;ocy;&amp;t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88" y="2276872"/>
            <a:ext cx="2808312" cy="197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9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179512" y="332656"/>
            <a:ext cx="4788024" cy="3528392"/>
          </a:xfrm>
          <a:prstGeom prst="bevel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Школи проводять: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спортивно-масові та фізкультурно-оздоровчі заходи;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багатоступеневі комплексні ігри;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чемпіонати шкіл з видів спорту .</a:t>
            </a:r>
          </a:p>
          <a:p>
            <a:pPr marL="342900" indent="-342900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ru-RU" b="1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5111552" y="3501008"/>
            <a:ext cx="4032448" cy="302433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0"/>
              </a:spcBef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Беруть участь у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чемпіонатах України;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гімназіадах;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шкільних спортивних лігах.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071546"/>
            <a:ext cx="4286280" cy="2428892"/>
          </a:xfrm>
        </p:spPr>
        <p:txBody>
          <a:bodyPr>
            <a:normAutofit fontScale="90000"/>
          </a:bodyPr>
          <a:lstStyle/>
          <a:p>
            <a:pPr lvl="0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Комітет проводить: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гімназіади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України;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чемпіонати України;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“Козацький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гарт”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“Старти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надій”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42918"/>
            <a:ext cx="3410779" cy="2714644"/>
          </a:xfrm>
          <a:prstGeom prst="rect">
            <a:avLst/>
          </a:prstGeom>
        </p:spPr>
      </p:pic>
      <p:pic>
        <p:nvPicPr>
          <p:cNvPr id="33794" name="Picture 2" descr="&amp;Kcy;&amp;acy;&amp;rcy;&amp;tcy;&amp;icy;&amp;ncy;&amp;kcy;&amp;icy; &amp;pcy;&amp;ocy; &amp;zcy;&amp;acy;&amp;pcy;&amp;rcy;&amp;ocy;&amp;scy;&amp;ucy; &amp;fcy;&amp;ucy;&amp;tcy;&amp;bcy;&amp;ocy;&amp;lcy; &amp;ucy;&amp;chcy;&amp;ncy;&amp;iukcy;&amp;vcy;&amp;scy;&amp;softcy;&amp;k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41433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6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black">
          <a:xfrm>
            <a:off x="1187624" y="1091645"/>
            <a:ext cx="748883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всі категорії учнів задіяні у проведенні масових заходів.</a:t>
            </a:r>
          </a:p>
          <a:p>
            <a:pPr lvl="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1643042" y="2071678"/>
            <a:ext cx="71287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Зменшення кількості учнів, які за станом здоров’я можуть займатися фізичною культурою.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black">
          <a:xfrm>
            <a:off x="2285984" y="3143248"/>
            <a:ext cx="64087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Низький рівень фізичної підготовленості учнів.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85720" y="1124744"/>
            <a:ext cx="757888" cy="792088"/>
            <a:chOff x="384" y="1776"/>
            <a:chExt cx="1488" cy="14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85786" y="2143116"/>
            <a:ext cx="792658" cy="792088"/>
            <a:chOff x="384" y="1776"/>
            <a:chExt cx="1488" cy="1488"/>
          </a:xfrm>
          <a:solidFill>
            <a:schemeClr val="accent3"/>
          </a:solidFill>
        </p:grpSpPr>
        <p:sp>
          <p:nvSpPr>
            <p:cNvPr id="2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rgbClr val="03979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285852" y="3286124"/>
            <a:ext cx="792658" cy="792088"/>
            <a:chOff x="384" y="1776"/>
            <a:chExt cx="1488" cy="1488"/>
          </a:xfrm>
          <a:solidFill>
            <a:schemeClr val="accent5">
              <a:lumMod val="75000"/>
            </a:schemeClr>
          </a:solidFill>
        </p:grpSpPr>
        <p:sp>
          <p:nvSpPr>
            <p:cNvPr id="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 Box 43"/>
          <p:cNvSpPr txBox="1">
            <a:spLocks noChangeArrowheads="1"/>
          </p:cNvSpPr>
          <p:nvPr/>
        </p:nvSpPr>
        <p:spPr bwMode="black">
          <a:xfrm>
            <a:off x="2786050" y="4071942"/>
            <a:ext cx="58326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Вчителі не впроваджують інноваційні форми організації  роботи учнів на уроках.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928794" y="4286256"/>
            <a:ext cx="714380" cy="785818"/>
            <a:chOff x="384" y="1776"/>
            <a:chExt cx="1488" cy="148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black">
          <a:xfrm>
            <a:off x="3143240" y="5357827"/>
            <a:ext cx="554689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Неналежне забезпечення спортивного інвентарю та матеріально-технічної бази.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2285984" y="5572140"/>
            <a:ext cx="792658" cy="792088"/>
            <a:chOff x="384" y="1776"/>
            <a:chExt cx="1488" cy="148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10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79208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Рекомендації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Впровадження інноваційних підходів  до проведення уроків з фізичної культури;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започаткування та впровадження нових спортивних змагань та фізкультурно-оздоровчих заходів;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проведення обласних семінарів з метою удосконалення роботи;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територіями пріоритетності Всеукраїнських змагань.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6082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hcy;&amp;kcy;&amp;ocy;&amp;lcy;&amp;iukcy;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4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9120"/>
            <a:ext cx="329284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Тісно співпрацювати з департаментами освіти щодо реалізації державної політики з розвитку фізичної культури і спорту серед учнівської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апочаткувати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проведення різноманітних спортивних, спортивно-масових та інших заходів.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5058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93838"/>
            <a:ext cx="45529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93838"/>
            <a:ext cx="455295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401499" cy="227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79208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Пропозиції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Започаткувати проведення фізкультурно-оздоровчих у вигляді естафет, рухливих ігор, флешмобів для учнів 1-4 та 5-11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роведення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гімназіад України та чемпіонатів України з видів спорту з метою формування учнівських збірних для участі у Всесвітніх гімназіадах, чемпіонатах світу та Європи.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403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4"/>
            <a:ext cx="3474514" cy="223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 БЛОКИ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2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7851" y="1784897"/>
            <a:ext cx="3468216" cy="1490464"/>
            <a:chOff x="687851" y="1784897"/>
            <a:chExt cx="3468216" cy="14904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87851" y="1784897"/>
              <a:ext cx="3468216" cy="1490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27584" y="2068463"/>
              <a:ext cx="31683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43919" y="1784492"/>
            <a:ext cx="3612232" cy="1490869"/>
            <a:chOff x="4843919" y="1784492"/>
            <a:chExt cx="3612232" cy="149086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843919" y="1784897"/>
              <a:ext cx="3612232" cy="1490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</a:t>
              </a:r>
              <a:endParaRPr lang="uk-UA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43919" y="1784492"/>
              <a:ext cx="34682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Группа 6"/>
          <p:cNvGrpSpPr/>
          <p:nvPr/>
        </p:nvGrpSpPr>
        <p:grpSpPr>
          <a:xfrm>
            <a:off x="539552" y="4149080"/>
            <a:ext cx="3468216" cy="1490464"/>
            <a:chOff x="687851" y="4149081"/>
            <a:chExt cx="3468216" cy="149046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87851" y="4149081"/>
              <a:ext cx="3468216" cy="1490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9592" y="4365105"/>
              <a:ext cx="3096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Заклади професійної освіти</a:t>
              </a:r>
              <a:endParaRPr lang="uk-U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5"/>
          <p:cNvGrpSpPr/>
          <p:nvPr/>
        </p:nvGrpSpPr>
        <p:grpSpPr>
          <a:xfrm>
            <a:off x="4932040" y="4149080"/>
            <a:ext cx="3612232" cy="1490464"/>
            <a:chOff x="4843919" y="4149081"/>
            <a:chExt cx="3612232" cy="14904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843919" y="4149081"/>
              <a:ext cx="3612232" cy="1490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01863" y="4316903"/>
              <a:ext cx="30963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5" y="2958861"/>
            <a:ext cx="1579812" cy="1579812"/>
          </a:xfrm>
          <a:prstGeom prst="rect">
            <a:avLst/>
          </a:prstGeom>
        </p:spPr>
      </p:pic>
      <p:sp>
        <p:nvSpPr>
          <p:cNvPr id="19" name="Выгнутая влево стрелка 18"/>
          <p:cNvSpPr/>
          <p:nvPr/>
        </p:nvSpPr>
        <p:spPr>
          <a:xfrm>
            <a:off x="3203848" y="3356992"/>
            <a:ext cx="432048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flipH="1">
            <a:off x="5356357" y="3356992"/>
            <a:ext cx="367771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4211960" y="2530128"/>
            <a:ext cx="576064" cy="250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flipV="1">
            <a:off x="4211960" y="4661520"/>
            <a:ext cx="576064" cy="2796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1988840"/>
            <a:ext cx="3073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Дошкільні навчальні заклади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1772816"/>
            <a:ext cx="29523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Заклади загальної середньої освіти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414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01863" y="4457395"/>
            <a:ext cx="3202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Заклади вищої освіти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2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6866" name="Pictur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hcy;&amp;kcy;&amp;ocy;&amp;l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862" y="4005064"/>
            <a:ext cx="3344872" cy="242433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14356"/>
            <a:ext cx="3143272" cy="2643206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3571868" y="1428736"/>
            <a:ext cx="5184576" cy="2160240"/>
          </a:xfrm>
          <a:prstGeom prst="bevel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Заклади загальної середньої освіти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971600" y="908720"/>
            <a:ext cx="7200800" cy="1872208"/>
          </a:xfrm>
          <a:prstGeom prst="beve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Заклади професійної освіти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3456384" cy="2420888"/>
          </a:xfrm>
          <a:prstGeom prst="rect">
            <a:avLst/>
          </a:prstGeom>
          <a:noFill/>
        </p:spPr>
      </p:pic>
      <p:sp>
        <p:nvSpPr>
          <p:cNvPr id="5" name="AutoShape 4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478163" cy="2492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0722" name="AutoShape 2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1071546"/>
            <a:ext cx="4752528" cy="2332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Кількість закладів професійної освіти – 694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Кількість учнів – 260 тисяч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Кількість уроків – 2 уроки на тиждень.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4" name="AutoShape 6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8" name="Picture 10" descr="&amp;Kcy;&amp;acy;&amp;rcy;&amp;tcy;&amp;icy;&amp;ncy;&amp;kcy;&amp;icy; &amp;pcy;&amp;ocy; &amp;zcy;&amp;acy;&amp;pcy;&amp;rcy;&amp;ocy;&amp;scy;&amp;ucy; &amp;fcy;&amp;iukcy;&amp;zcy;&amp;icy;&amp;chcy;&amp;ncy;&amp;acy; 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3143272" cy="2617367"/>
          </a:xfrm>
          <a:prstGeom prst="rect">
            <a:avLst/>
          </a:prstGeom>
          <a:noFill/>
        </p:spPr>
      </p:pic>
      <p:pic>
        <p:nvPicPr>
          <p:cNvPr id="14" name="Picture 4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hcy;&amp;kcy;&amp;ocy;&amp;lcy;&amp;iu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1660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90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 descr="&amp;Kcy;&amp;acy;&amp;rcy;&amp;tcy;&amp;icy;&amp;ncy;&amp;kcy;&amp;icy; &amp;pcy;&amp;ocy; &amp;zcy;&amp;acy;&amp;pcy;&amp;rcy;&amp;ocy;&amp;scy;&amp;ucy; &amp;bcy;&amp;acy;&amp;scy;&amp;kcy;&amp;iecy;&amp;tcy;&amp;bcy;&amp;ocy;&amp;lcy;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&amp;Kcy;&amp;acy;&amp;rcy;&amp;tcy;&amp;icy;&amp;ncy;&amp;kcy;&amp;icy; &amp;pcy;&amp;ocy; &amp;zcy;&amp;acy;&amp;pcy;&amp;rcy;&amp;ocy;&amp;scy;&amp;ucy; &amp;bcy;&amp;acy;&amp;scy;&amp;kcy;&amp;iecy;&amp;tcy;&amp;bcy;&amp;ocy;&amp;lcy;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952328" cy="1953336"/>
          </a:xfrm>
          <a:prstGeom prst="rect">
            <a:avLst/>
          </a:prstGeom>
          <a:noFill/>
        </p:spPr>
      </p:pic>
      <p:pic>
        <p:nvPicPr>
          <p:cNvPr id="39946" name="Picture 10" descr="&amp;Kcy;&amp;acy;&amp;rcy;&amp;tcy;&amp;icy;&amp;ncy;&amp;kcy;&amp;icy; &amp;pcy;&amp;ocy; &amp;zcy;&amp;acy;&amp;pcy;&amp;rcy;&amp;ocy;&amp;scy;&amp;ucy; &amp;bcy;&amp;acy;&amp;dcy;&amp;mcy;&amp;icy;&amp;ncy;&amp;tcy;&amp;o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843808" cy="2075122"/>
          </a:xfrm>
          <a:prstGeom prst="rect">
            <a:avLst/>
          </a:prstGeom>
          <a:noFill/>
        </p:spPr>
      </p:pic>
      <p:pic>
        <p:nvPicPr>
          <p:cNvPr id="39948" name="Picture 12" descr="&amp;Kcy;&amp;acy;&amp;rcy;&amp;tcy;&amp;icy;&amp;ncy;&amp;kcy;&amp;icy; &amp;pcy;&amp;ocy; &amp;zcy;&amp;acy;&amp;pcy;&amp;rcy;&amp;ocy;&amp;scy;&amp;ucy; &amp;lcy;&amp;iecy;&amp;gcy;&amp;kcy;&amp;acy; &amp;acy;&amp;tcy;&amp;lcy;&amp;iecy;&amp;t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869160"/>
            <a:ext cx="3090758" cy="1800200"/>
          </a:xfrm>
          <a:prstGeom prst="rect">
            <a:avLst/>
          </a:prstGeom>
          <a:noFill/>
        </p:spPr>
      </p:pic>
      <p:sp>
        <p:nvSpPr>
          <p:cNvPr id="21" name="Вертикальный свиток 20"/>
          <p:cNvSpPr/>
          <p:nvPr/>
        </p:nvSpPr>
        <p:spPr>
          <a:xfrm>
            <a:off x="3275856" y="836712"/>
            <a:ext cx="5184576" cy="3888432"/>
          </a:xfrm>
          <a:prstGeom prst="verticalScrol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Варіативні модулі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Бадмінтон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Легка атлетика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Пауерліфтинг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Плавання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Лижна та кросова підготовка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Заклади професійної освіти проводять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857224" y="1500174"/>
            <a:ext cx="7572428" cy="3929090"/>
          </a:xfrm>
          <a:prstGeom prst="bevel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иробничу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гімнастику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емпіонати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видів спорту серед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“Козацькі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забави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наснага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Спартакіада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закладу з 4-6 видів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спорту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endParaRPr lang="uk-UA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768752" cy="764704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Комітет проводить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90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00034" y="1285860"/>
            <a:ext cx="7776864" cy="1224136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Спартакіада з 5 видів спорту – волейбол, баскетбол 3х3, легка атлетика, футзал, настільний теніс.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00034" y="2714620"/>
            <a:ext cx="7776864" cy="1800200"/>
          </a:xfrm>
          <a:prstGeom prst="vertic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Козацька наснага – армреслінг, змагання з гирями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перетягування канату, метання довбні, боротьба на пасках, підтягування на перекладині та інші види.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034" y="4786322"/>
            <a:ext cx="7776864" cy="1368152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огляд-конкурс  на кращий стан фізичного виховання.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6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black">
          <a:xfrm>
            <a:off x="1187624" y="1091645"/>
            <a:ext cx="748883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Недостатня кількість проведення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фізкультурно-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оздоровчих заходів.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Недостатня кількість багатоступеневих спортивно-масових заходів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1979712" y="2636912"/>
            <a:ext cx="686606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 проводяться чемпіонати України з видів спорту.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Невдосконалений Регламент проведення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“Козацької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наснаги”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black">
          <a:xfrm>
            <a:off x="1187624" y="4005064"/>
            <a:ext cx="600477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Відсутність фінансування на проведення та участь у змаганнях.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51520" y="1196752"/>
            <a:ext cx="864096" cy="792088"/>
            <a:chOff x="384" y="1776"/>
            <a:chExt cx="1488" cy="1488"/>
          </a:xfrm>
          <a:solidFill>
            <a:schemeClr val="bg2">
              <a:lumMod val="50000"/>
            </a:schemeClr>
          </a:solidFill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115616" y="2708920"/>
            <a:ext cx="864096" cy="792088"/>
            <a:chOff x="384" y="1776"/>
            <a:chExt cx="1488" cy="1488"/>
          </a:xfrm>
          <a:solidFill>
            <a:schemeClr val="accent6">
              <a:lumMod val="75000"/>
            </a:schemeClr>
          </a:solidFill>
        </p:grpSpPr>
        <p:sp>
          <p:nvSpPr>
            <p:cNvPr id="2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rgbClr val="03979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23528" y="4077072"/>
            <a:ext cx="864096" cy="792088"/>
            <a:chOff x="384" y="1776"/>
            <a:chExt cx="1488" cy="1488"/>
          </a:xfrm>
          <a:solidFill>
            <a:schemeClr val="accent2">
              <a:lumMod val="75000"/>
            </a:schemeClr>
          </a:solidFill>
        </p:grpSpPr>
        <p:sp>
          <p:nvSpPr>
            <p:cNvPr id="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 Box 43"/>
          <p:cNvSpPr txBox="1">
            <a:spLocks noChangeArrowheads="1"/>
          </p:cNvSpPr>
          <p:nvPr/>
        </p:nvSpPr>
        <p:spPr bwMode="black">
          <a:xfrm>
            <a:off x="2483768" y="5301208"/>
            <a:ext cx="57606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Застаріла матеріально-технічна база.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gray">
          <a:xfrm>
            <a:off x="1619672" y="5085184"/>
            <a:ext cx="864096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10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Рекомендації 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6156176" y="26064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Вертикальный свиток 29"/>
          <p:cNvSpPr/>
          <p:nvPr/>
        </p:nvSpPr>
        <p:spPr>
          <a:xfrm>
            <a:off x="611560" y="1340768"/>
            <a:ext cx="7992888" cy="936104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Зміцнення матеріально-технічної бази та фінансового забезпечення.</a:t>
            </a:r>
            <a:endParaRPr lang="ru-RU" sz="2400" dirty="0"/>
          </a:p>
        </p:txBody>
      </p:sp>
      <p:sp>
        <p:nvSpPr>
          <p:cNvPr id="32" name="Вертикальный свиток 31"/>
          <p:cNvSpPr/>
          <p:nvPr/>
        </p:nvSpPr>
        <p:spPr>
          <a:xfrm>
            <a:off x="755576" y="2420888"/>
            <a:ext cx="7776864" cy="936104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Посилення контролю директорів закладів на розвиток фізичного виховання і спорту.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Вертикальный свиток 32"/>
          <p:cNvSpPr/>
          <p:nvPr/>
        </p:nvSpPr>
        <p:spPr>
          <a:xfrm>
            <a:off x="1043608" y="3501008"/>
            <a:ext cx="7488832" cy="936104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Запровадження проведення на місцях мінімум трьох фізкультурно-оздоровчих заходів.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1115616" y="4581128"/>
            <a:ext cx="7416824" cy="1152128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Започаткування  проведення на місцях районних та обласних заходів.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102407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Пропозиції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4071966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Запровадити нові багатоступеневі комплексні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заходи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чемпіонатів України, участь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Гімназіадах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Запровадити проведення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“Козацької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наснаги”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в новому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форматі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чаткувати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серед учнів проведення фізкультурно-оздоровчих заходів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флешмоби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батли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тощо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971600" y="908720"/>
            <a:ext cx="7200800" cy="1872208"/>
          </a:xfrm>
          <a:prstGeom prst="bevel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Заклади професійної освіти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3456384" cy="2420888"/>
          </a:xfrm>
          <a:prstGeom prst="rect">
            <a:avLst/>
          </a:prstGeom>
          <a:noFill/>
        </p:spPr>
      </p:pic>
      <p:sp>
        <p:nvSpPr>
          <p:cNvPr id="5" name="AutoShape 4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478163" cy="2492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3146525" cy="2232248"/>
          </a:xfrm>
          <a:prstGeom prst="rect">
            <a:avLst/>
          </a:prstGeom>
          <a:noFill/>
        </p:spPr>
      </p:pic>
      <p:pic>
        <p:nvPicPr>
          <p:cNvPr id="10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024336" cy="2038139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4680520" cy="2232248"/>
          </a:xfrm>
          <a:prstGeom prst="rect">
            <a:avLst/>
          </a:prstGeom>
          <a:noFill/>
        </p:spPr>
      </p:pic>
      <p:sp>
        <p:nvSpPr>
          <p:cNvPr id="13" name="Багетная рамка 12"/>
          <p:cNvSpPr/>
          <p:nvPr/>
        </p:nvSpPr>
        <p:spPr>
          <a:xfrm>
            <a:off x="3419872" y="1268760"/>
            <a:ext cx="5184576" cy="21602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Дошкільні навчальні заклади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4103440" y="3286124"/>
            <a:ext cx="4683402" cy="2500330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Заклади вищої освіти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AutoShape 4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251520" y="-1107504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187624" y="-1395536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zcy;&amp;acy;&amp;kcy;&amp;lcy;&amp;acy;&amp;dcy;&amp;icy; &amp;vcy;&amp;icy;&amp;shchcy;&amp;ocy;&amp;yicy; &amp;ocy;&amp;scy;&amp;vcy;&amp;iukcy;&amp;tcy;&amp;icy; &amp;vcy; &amp;ucy;&amp;kcy;&amp;rcy;&amp;acy;&amp;yicy;&amp;n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748976" cy="3131635"/>
          </a:xfrm>
          <a:prstGeom prst="rect">
            <a:avLst/>
          </a:prstGeom>
          <a:noFill/>
        </p:spPr>
      </p:pic>
      <p:sp>
        <p:nvSpPr>
          <p:cNvPr id="18434" name="AutoShape 2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0722" name="AutoShape 2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1714488"/>
            <a:ext cx="7143800" cy="2643206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33450">
              <a:spcBef>
                <a:spcPct val="0"/>
              </a:spcBef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закладів вищої освіти – 868</a:t>
            </a:r>
          </a:p>
          <a:p>
            <a:pPr lvl="0" algn="ctr" defTabSz="933450">
              <a:spcBef>
                <a:spcPct val="0"/>
              </a:spcBef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студентів – 1,1 млн.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Базові моделі викладання фізичного виховання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51520" y="1196752"/>
            <a:ext cx="4752528" cy="237512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Секційна;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професійно-орієнтована;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традиційна;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індивідуальна.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&amp;Kcy;&amp;acy;&amp;rcy;&amp;tcy;&amp;icy;&amp;ncy;&amp;kcy;&amp;icy; &amp;pcy;&amp;ocy; &amp;zcy;&amp;acy;&amp;pcy;&amp;rcy;&amp;ocy;&amp;scy;&amp;ucy; &amp;zcy;&amp;mcy;&amp;acy;&amp;gcy;&amp;acy;&amp;ncy;&amp;ncy;&amp;yacy; &amp;scy;&amp;tcy;&amp;ucy;&amp;dcy;&amp;iecy;&amp;ncy;&amp;tcy;&amp;iuk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354248" cy="2304256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285720" y="3500438"/>
            <a:ext cx="5143536" cy="163965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Заняття проводять: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1-2 курс – 4 години на тиждень;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3-4 курс – заняття відсутні.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357554" y="4857760"/>
            <a:ext cx="5538916" cy="163965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Стандарти вищої освіти – здоров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збережувальна</a:t>
            </a:r>
            <a:r>
              <a:rPr lang="uk-UA" sz="2300" smtClean="0">
                <a:latin typeface="Times New Roman" pitchFamily="18" charset="0"/>
                <a:cs typeface="Times New Roman" pitchFamily="18" charset="0"/>
              </a:rPr>
              <a:t> компетентність.</a:t>
            </a:r>
            <a:endParaRPr lang="uk-UA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83568" y="1484784"/>
            <a:ext cx="7704856" cy="396044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 здоров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туризму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Спартакіади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різних видів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спорту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Попередні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Універсіад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Фізкультурні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свята, фізкультурно-оздоровчі та спортивно-масові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заходи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Змагання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гуртожитках, флешоби, батли,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v"/>
            </a:pPr>
            <a:endParaRPr lang="uk-UA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2"/>
            <a:ext cx="748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Заклади загальної освіти проводять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768752" cy="764704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Комітет проводить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90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714348" y="1214422"/>
            <a:ext cx="7500990" cy="93610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Чемпіонати та кубки України з видів спорту.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42910" y="2357430"/>
            <a:ext cx="7776864" cy="936104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Універсіади України.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42910" y="3500438"/>
            <a:ext cx="7776864" cy="93610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Всеукраїнські змагання з видів спорту.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71472" y="4643446"/>
            <a:ext cx="7776864" cy="93610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Спортивно-масові та фізкультурно-оздоровчі заходи.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79208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Міжнародний День студентського спорту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20 вересня 2017 року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1"/>
            <a:ext cx="3970784" cy="2260847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857752" y="2643182"/>
            <a:ext cx="4104456" cy="330780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30 тисяч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100 навчальних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9" descr="DSC_8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400052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“ Студентська Зелена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миля”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01 червня 2018 року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8024" y="2852937"/>
            <a:ext cx="4355976" cy="309634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23 тисячі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студентів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292 навчальні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заклади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2" y="1700808"/>
            <a:ext cx="385322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“Стрибки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зі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скакалкою”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12 квітня 2018 року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8064" y="2852937"/>
            <a:ext cx="3995936" cy="295232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1832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учасники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37 навчальних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14488"/>
            <a:ext cx="41399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зимова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Універсіада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08 лютого 2017 р. м.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Алмаати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(Казахстан)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logo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143272" cy="28575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3500430" y="2071678"/>
            <a:ext cx="5328592" cy="264320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61 студент із 10 видів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спорту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медалей: 2 золоті, 3 срібні,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4 бронзові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місце збірної України із 56 країн-учасниць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Всесвітня літня Універсіада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19-30 серпня 2017 р. м.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Тайпей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, Республіка Китай</a:t>
            </a:r>
            <a:endParaRPr lang="ru-RU" sz="3200" dirty="0"/>
          </a:p>
        </p:txBody>
      </p:sp>
      <p:pic>
        <p:nvPicPr>
          <p:cNvPr id="5" name="Содержимое 4" descr="macaron_taip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233758" cy="30003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3815408" y="2852936"/>
            <a:ext cx="5328592" cy="338437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170 учасників із 55 навчальних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закладів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видів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спорту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 медалей: 12 золотих, 11 срібних, 13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бронзових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місце збірної України із 140 країн-учасниць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2348880"/>
            <a:ext cx="7416824" cy="1944216"/>
            <a:chOff x="2892847" y="-32316"/>
            <a:chExt cx="3799675" cy="353119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92847" y="-32316"/>
              <a:ext cx="3799675" cy="3531193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966627" y="229254"/>
              <a:ext cx="3680935" cy="3007920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Кількість закладів дошкільної освіти – 13349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Кількість дошкільнят, які виховуються в садочках – 1, 3 млн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uk-UA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uk-UA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2" name="AutoShape 2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SpPr>
            <a:spLocks noChangeAspect="1" noChangeArrowheads="1"/>
          </p:cNvSpPr>
          <p:nvPr/>
        </p:nvSpPr>
        <p:spPr bwMode="auto">
          <a:xfrm>
            <a:off x="155575" y="-966788"/>
            <a:ext cx="39338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333500"/>
            <a:ext cx="455295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&amp;Kcy;&amp;acy;&amp;rcy;&amp;tcy;&amp;icy;&amp;ncy;&amp;kcy;&amp;icy; &amp;pcy;&amp;ocy; &amp;zcy;&amp;acy;&amp;pcy;&amp;rcy;&amp;ocy;&amp;scy;&amp;ucy; &amp;dcy;&amp;ocy;&amp;shcy;&amp;kcy;&amp;iukcy;&amp;lcy;&amp;softcy;&amp;ncy;&amp;iukcy; &amp;ncy;&amp;acy;&amp;vcy;&amp;chcy;&amp;acy;&amp;lcy;&amp;softcy;&amp;ncy;&amp;iukcy; &amp;zcy;&amp;acy;&amp;kcy;&amp;lcy;&amp;a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4376" cy="2142672"/>
          </a:xfrm>
          <a:prstGeom prst="rect">
            <a:avLst/>
          </a:prstGeom>
          <a:noFill/>
        </p:spPr>
      </p:pic>
      <p:pic>
        <p:nvPicPr>
          <p:cNvPr id="30736" name="Picture 16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4365104"/>
            <a:ext cx="331236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Європейські студентські ігри 15-28 липня 2018 р.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Коїмбра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(Португалія)</a:t>
            </a:r>
            <a:endParaRPr lang="ru-RU" sz="2800" dirty="0"/>
          </a:p>
        </p:txBody>
      </p:sp>
      <p:pic>
        <p:nvPicPr>
          <p:cNvPr id="6" name="Содержимое 5" descr="eug2018coimb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257544" cy="342902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" name="Содержимое 7"/>
          <p:cNvSpPr>
            <a:spLocks noGrp="1"/>
          </p:cNvSpPr>
          <p:nvPr>
            <p:ph sz="half" idx="2"/>
          </p:nvPr>
        </p:nvSpPr>
        <p:spPr>
          <a:xfrm>
            <a:off x="3571836" y="2500306"/>
            <a:ext cx="5572164" cy="3686187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українських студентів –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uk-UA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 спорту –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uk-UA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закладів –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чікувана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учасників на 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іграх – біля 4000</a:t>
            </a:r>
            <a:endParaRPr lang="uk-UA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Чемпіонат Європи та світу з видів спорту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00496" y="1785926"/>
            <a:ext cx="4857784" cy="414340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рік участь у 6 видах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спорту</a:t>
            </a:r>
            <a:endParaRPr lang="uk-UA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учасників – 39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спортсменів</a:t>
            </a:r>
            <a:endParaRPr lang="uk-UA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 2018 року візьмуть участь у 17 міжнародних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заходах</a:t>
            </a:r>
            <a:endParaRPr lang="uk-UA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студентів – більше 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uk-UA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6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black">
          <a:xfrm>
            <a:off x="1187624" y="1091645"/>
            <a:ext cx="748883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Закриття та перепрофілювання кафедр фізичного виховання.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Відсутність звітності ректорів щодо стану фізичного виховання і спорту 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закладах.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1979712" y="2636912"/>
            <a:ext cx="686606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 всі заклади організовують та проводять спортивно-масові та фізкультурно-оздоровчі заходи.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Зниження відвідуваності занять.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black">
          <a:xfrm>
            <a:off x="1187624" y="4005065"/>
            <a:ext cx="734481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Збільшення кількості студентів, які за станом здоров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культурою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спортом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51520" y="1196752"/>
            <a:ext cx="864096" cy="792088"/>
            <a:chOff x="384" y="1776"/>
            <a:chExt cx="1488" cy="1488"/>
          </a:xfrm>
          <a:solidFill>
            <a:schemeClr val="bg2">
              <a:lumMod val="50000"/>
            </a:schemeClr>
          </a:solidFill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115616" y="2708920"/>
            <a:ext cx="864096" cy="792088"/>
            <a:chOff x="384" y="1776"/>
            <a:chExt cx="1488" cy="1488"/>
          </a:xfrm>
          <a:solidFill>
            <a:schemeClr val="accent6">
              <a:lumMod val="75000"/>
            </a:schemeClr>
          </a:solidFill>
        </p:grpSpPr>
        <p:sp>
          <p:nvSpPr>
            <p:cNvPr id="2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rgbClr val="03979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23528" y="4077072"/>
            <a:ext cx="864096" cy="792088"/>
            <a:chOff x="384" y="1776"/>
            <a:chExt cx="1488" cy="1488"/>
          </a:xfrm>
          <a:solidFill>
            <a:schemeClr val="accent2">
              <a:lumMod val="75000"/>
            </a:schemeClr>
          </a:solidFill>
        </p:grpSpPr>
        <p:sp>
          <p:nvSpPr>
            <p:cNvPr id="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 Box 43"/>
          <p:cNvSpPr txBox="1">
            <a:spLocks noChangeArrowheads="1"/>
          </p:cNvSpPr>
          <p:nvPr/>
        </p:nvSpPr>
        <p:spPr bwMode="black">
          <a:xfrm>
            <a:off x="2483768" y="5301208"/>
            <a:ext cx="626469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Не приймають участь в Універсіаді України.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gray">
          <a:xfrm>
            <a:off x="1691680" y="5301208"/>
            <a:ext cx="864096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10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31224" cy="109494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Рекомендації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Функціонування двох автономних систем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Кафедра: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занять з фізичного виховання; 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спортивно-масових заходів;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умов для рухової активності;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щорічних фізкультурно-оздоровчих заходів;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умов для секційної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31224" cy="100811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3"/>
            <a:ext cx="8429684" cy="4572032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Центр студентського спорту: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змагань та забезпечення спортивної підготовки студентів для участі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 чемпіонатах України;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універсіадах України; 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всесвітніх Універсіадах;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Європейських студентських іграх;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інших Всеукраїнських та міжнародних заходах.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7931224" cy="112761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Пропозиції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429155"/>
          </a:xfrm>
        </p:spPr>
        <p:txBody>
          <a:bodyPr>
            <a:normAutofit fontScale="92500"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Центрів студентського спорту як структурних підрозділів закладів вищої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Підготувати проект Постанови Кабінету Міністрів про затвердження Положення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центри студентського спорту закладу вищої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освіти”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Затвердити Стратегію розвитку фізичного виховання і спорту серед студентської молоді до 2025 року.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7931224" cy="112761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Пропозиції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697428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Розробити критерії оцінювання щодо розвитку фізичного виховання 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спорту.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Започаткувати щорічне проведення мінімум 3-х фізкультурно-оздоровчих заходів серед студентів.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Проводити Універсіади з видів спорту чемпіонати України  з видів спорту, приймати участь у міжнародних змаганнях.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Ø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4103440" y="3286124"/>
            <a:ext cx="4683402" cy="2500330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Заклади вищої освіти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AutoShape 4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251520" y="-1107504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acy;&amp;rcy;&amp;tcy;&amp;icy;&amp;ncy;&amp;kcy;&amp;icy; &amp;pcy;&amp;ocy; &amp;zcy;&amp;acy;&amp;pcy;&amp;rcy;&amp;ocy;&amp;scy;&amp;ucy; &amp;fcy;&amp;icy;&amp;zcy;&amp;icy;&amp;chcy;&amp;iecy;&amp;scy;&amp;kcy;&amp;acy;&amp;yacy; &amp;kcy;&amp;ucy;&amp;lcy;&amp;softcy;&amp;tcy;&amp;ucy;&amp;rcy;&amp;acy; &amp;tcy;&amp;pcy;&amp;ucy;"/>
          <p:cNvSpPr>
            <a:spLocks noChangeAspect="1" noChangeArrowheads="1"/>
          </p:cNvSpPr>
          <p:nvPr/>
        </p:nvSpPr>
        <p:spPr bwMode="auto">
          <a:xfrm>
            <a:off x="1187624" y="-1395536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zcy;&amp;acy;&amp;kcy;&amp;lcy;&amp;acy;&amp;dcy;&amp;icy; &amp;vcy;&amp;icy;&amp;shchcy;&amp;ocy;&amp;yicy; &amp;ocy;&amp;scy;&amp;vcy;&amp;iukcy;&amp;tcy;&amp;icy; &amp;vcy; &amp;ucy;&amp;kcy;&amp;rcy;&amp;acy;&amp;yicy;&amp;n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748976" cy="3131635"/>
          </a:xfrm>
          <a:prstGeom prst="rect">
            <a:avLst/>
          </a:prstGeom>
          <a:noFill/>
        </p:spPr>
      </p:pic>
      <p:sp>
        <p:nvSpPr>
          <p:cNvPr id="18434" name="AutoShape 2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&amp;Kcy;&amp;acy;&amp;rcy;&amp;tcy;&amp;icy;&amp;ncy;&amp;kcy;&amp;icy; &amp;pcy;&amp;ocy; &amp;zcy;&amp;acy;&amp;pcy;&amp;rcy;&amp;ocy;&amp;scy;&amp;ucy; &amp;CHcy;&amp;iecy;&amp;mcy;&amp;pcy;&amp;iukcy;&amp;ocy;&amp;ncy;&amp;acy;&amp;tcy; &amp;Ucy;&amp;kcy;&amp;rcy;&amp;acy;&amp;yicy;&amp;ncy;&amp;icy; &amp;scy;&amp;iecy;&amp;rcy;&amp;iecy;&amp;dcy; &amp;scy;&amp;tcy;&amp;ucy;&amp;dcy;&amp;iecy;&amp;ncy;&amp;tcy;&amp;iukcy;&amp;vcy; &amp;zcy; &amp;pcy;&amp;iecy;&amp;rcy;&amp;iecy;&amp;tcy;&amp;yacy;&amp;gcy;&amp;ucy;&amp;vcy;&amp;acy;&amp;ncy;&amp;ncy;&amp;yacy; &amp;kcy;&amp;acy;&amp;ncy;&amp;acy;&amp;tcy;&amp;u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Проведення занять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6876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 рази на тиждень у спортивному залі;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- 3 рази проведення занять на вулиці під час прогулянки дітей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581128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Проведення Комітетом Всеукраїнського огляду-конкурсу на кращий стан фізичного виховання серед закладів дошкільної освіти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3360" y="292494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Додатково: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ранкова гігієнічна гімнастика, гімнастика після денного сну, фізкультурні хвилинки, тощо.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AutoShap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232248" cy="1485052"/>
          </a:xfrm>
          <a:prstGeom prst="rect">
            <a:avLst/>
          </a:prstGeom>
          <a:noFill/>
        </p:spPr>
      </p:pic>
      <p:pic>
        <p:nvPicPr>
          <p:cNvPr id="37894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2470051" cy="1581388"/>
          </a:xfrm>
          <a:prstGeom prst="rect">
            <a:avLst/>
          </a:prstGeom>
          <a:noFill/>
        </p:spPr>
      </p:pic>
      <p:pic>
        <p:nvPicPr>
          <p:cNvPr id="37896" name="Picture 8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cy;&amp;acy;&amp;dcy;&amp;ocy;&amp;chcy;&amp;kcy;&amp;ucy; &amp;ncy;&amp;acy; &amp;vcy;&amp;ucy;&amp;lcy;&amp;icy;&amp;tscy;&amp;iu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2448272" cy="146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6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black">
          <a:xfrm>
            <a:off x="1187624" y="1091645"/>
            <a:ext cx="748883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Відсутність кваліфікованих фахівців з фізичного виховання.</a:t>
            </a:r>
          </a:p>
          <a:p>
            <a:pPr lvl="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1619672" y="2564904"/>
            <a:ext cx="68660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спортивного інвентарю.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black">
          <a:xfrm>
            <a:off x="2555776" y="3717032"/>
            <a:ext cx="60047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Облаштування сучасних майданчиків.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9512" y="1124744"/>
            <a:ext cx="864096" cy="792088"/>
            <a:chOff x="384" y="1776"/>
            <a:chExt cx="1488" cy="1488"/>
          </a:xfrm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755576" y="2492896"/>
            <a:ext cx="864096" cy="792088"/>
            <a:chOff x="384" y="1776"/>
            <a:chExt cx="1488" cy="1488"/>
          </a:xfrm>
        </p:grpSpPr>
        <p:sp>
          <p:nvSpPr>
            <p:cNvPr id="2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3979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1475656" y="3645024"/>
            <a:ext cx="864096" cy="792088"/>
            <a:chOff x="384" y="1776"/>
            <a:chExt cx="1488" cy="1488"/>
          </a:xfrm>
          <a:solidFill>
            <a:schemeClr val="accent4">
              <a:lumMod val="75000"/>
            </a:schemeClr>
          </a:solidFill>
        </p:grpSpPr>
        <p:sp>
          <p:nvSpPr>
            <p:cNvPr id="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 Box 43"/>
          <p:cNvSpPr txBox="1">
            <a:spLocks noChangeArrowheads="1"/>
          </p:cNvSpPr>
          <p:nvPr/>
        </p:nvSpPr>
        <p:spPr bwMode="black">
          <a:xfrm>
            <a:off x="3131840" y="4869160"/>
            <a:ext cx="57606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Відсутність фізкультурно-оздоровчих заходів серед дитячих садків.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2267744" y="4941168"/>
            <a:ext cx="864096" cy="792088"/>
            <a:chOff x="384" y="1776"/>
            <a:chExt cx="1488" cy="1488"/>
          </a:xfrm>
        </p:grpSpPr>
        <p:sp>
          <p:nvSpPr>
            <p:cNvPr id="27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>
              <a:off x="384" y="1799"/>
              <a:ext cx="1457" cy="143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3" grpId="0"/>
      <p:bldP spid="10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538624" cy="92868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6732240" y="3326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6" name="Номер слайда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7" name="AutoShape 2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AutoShape 4" descr="Результат пошуку зображень за запитом &quot;sport icon png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Вертикальный свиток 29"/>
          <p:cNvSpPr/>
          <p:nvPr/>
        </p:nvSpPr>
        <p:spPr>
          <a:xfrm>
            <a:off x="611560" y="1196752"/>
            <a:ext cx="7992888" cy="792088"/>
          </a:xfrm>
          <a:prstGeom prst="verticalScroll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Покращення матеріально-технічної бази</a:t>
            </a:r>
            <a:endParaRPr lang="ru-RU" sz="2400" dirty="0"/>
          </a:p>
        </p:txBody>
      </p:sp>
      <p:sp>
        <p:nvSpPr>
          <p:cNvPr id="32" name="Вертикальный свиток 31"/>
          <p:cNvSpPr/>
          <p:nvPr/>
        </p:nvSpPr>
        <p:spPr>
          <a:xfrm>
            <a:off x="755576" y="2132856"/>
            <a:ext cx="7776864" cy="72008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 спортивного інвентарю та обладнання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Вертикальный свиток 32"/>
          <p:cNvSpPr/>
          <p:nvPr/>
        </p:nvSpPr>
        <p:spPr>
          <a:xfrm>
            <a:off x="1043608" y="2996952"/>
            <a:ext cx="7488832" cy="79208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Введення посади інструкторів з фізичного виховання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1115616" y="3933056"/>
            <a:ext cx="7416824" cy="79208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фізкультурно-оздоровчих заходів серед дошкільних навчальних закладі</a:t>
            </a:r>
            <a:r>
              <a:rPr lang="uk-UA" sz="2400" dirty="0" smtClean="0">
                <a:solidFill>
                  <a:schemeClr val="tx1"/>
                </a:solidFill>
              </a:rPr>
              <a:t>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1259632" y="4941168"/>
            <a:ext cx="7200800" cy="8640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різноманітних масових фізкультурно-оздоровчих розваг (флешмоби, батли)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40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3146525" cy="2232248"/>
          </a:xfrm>
          <a:prstGeom prst="rect">
            <a:avLst/>
          </a:prstGeom>
          <a:noFill/>
        </p:spPr>
      </p:pic>
      <p:pic>
        <p:nvPicPr>
          <p:cNvPr id="10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024336" cy="2038139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dcy;&amp;ncy;&amp;zcy; &amp;zcy;&amp;acy;&amp;ncy;&amp;yacy;&amp;tcy;&amp;t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4680520" cy="2232248"/>
          </a:xfrm>
          <a:prstGeom prst="rect">
            <a:avLst/>
          </a:prstGeom>
          <a:noFill/>
        </p:spPr>
      </p:pic>
      <p:sp>
        <p:nvSpPr>
          <p:cNvPr id="13" name="Багетная рамка 12"/>
          <p:cNvSpPr/>
          <p:nvPr/>
        </p:nvSpPr>
        <p:spPr>
          <a:xfrm>
            <a:off x="3419872" y="1268760"/>
            <a:ext cx="5184576" cy="21602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Дошкільні навчальні заклади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6866" name="Picture 2" descr="&amp;Kcy;&amp;acy;&amp;rcy;&amp;tcy;&amp;icy;&amp;ncy;&amp;kcy;&amp;icy; &amp;pcy;&amp;ocy; &amp;zcy;&amp;acy;&amp;pcy;&amp;rcy;&amp;ocy;&amp;scy;&amp;ucy; &amp;fcy;&amp;iukcy;&amp;zcy;&amp;kcy;&amp;ucy;&amp;lcy;&amp;softcy;&amp;tcy;&amp;ucy;&amp;rcy;&amp;acy; &amp;vcy; &amp;shcy;&amp;kcy;&amp;ocy;&amp;l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862" y="4005064"/>
            <a:ext cx="3344872" cy="242433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14356"/>
            <a:ext cx="3143272" cy="2643206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3571868" y="1428736"/>
            <a:ext cx="5184576" cy="2160240"/>
          </a:xfrm>
          <a:prstGeom prst="bevel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Заклади загальної середньої освіти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d68233b1606859902f045127fbb581660dc60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1279</Words>
  <Application>Microsoft Office PowerPoint</Application>
  <PresentationFormat>Экран (4:3)</PresentationFormat>
  <Paragraphs>325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«Cтан розвитку фізичного виховання у закладах дошкільної освіти, закладах загальної середньої освіти, закладах професійної освіти та закладах вищої освіти»</vt:lpstr>
      <vt:lpstr>4 БЛОКИ</vt:lpstr>
      <vt:lpstr>Слайд 3</vt:lpstr>
      <vt:lpstr>Слайд 4</vt:lpstr>
      <vt:lpstr>Проведення занять</vt:lpstr>
      <vt:lpstr>ПРОБЛЕМАТИКА</vt:lpstr>
      <vt:lpstr>РЕКОМЕНДАЦІЇ</vt:lpstr>
      <vt:lpstr>Слайд 8</vt:lpstr>
      <vt:lpstr>Слайд 9</vt:lpstr>
      <vt:lpstr>Слайд 10</vt:lpstr>
      <vt:lpstr>Варіативні модулі</vt:lpstr>
      <vt:lpstr>Варіативні модулі</vt:lpstr>
      <vt:lpstr>Слайд 13</vt:lpstr>
      <vt:lpstr>Слайд 14</vt:lpstr>
      <vt:lpstr>  Комітет проводить: гімназіади України; чемпіонати України;  “Козацький гарт”; “Старти надій”. </vt:lpstr>
      <vt:lpstr>ПРОБЛЕМАТИКА</vt:lpstr>
      <vt:lpstr>Рекомендації </vt:lpstr>
      <vt:lpstr>Рекомендації</vt:lpstr>
      <vt:lpstr>Пропозиції </vt:lpstr>
      <vt:lpstr>Слайд 20</vt:lpstr>
      <vt:lpstr>Слайд 21</vt:lpstr>
      <vt:lpstr>Слайд 22</vt:lpstr>
      <vt:lpstr>Слайд 23</vt:lpstr>
      <vt:lpstr>Заклади професійної освіти проводять </vt:lpstr>
      <vt:lpstr>Комітет проводить</vt:lpstr>
      <vt:lpstr>ПРОБЛЕМАТИКА</vt:lpstr>
      <vt:lpstr>Рекомендації </vt:lpstr>
      <vt:lpstr>Пропозиції </vt:lpstr>
      <vt:lpstr>Слайд 29</vt:lpstr>
      <vt:lpstr>Слайд 30</vt:lpstr>
      <vt:lpstr>Слайд 31</vt:lpstr>
      <vt:lpstr>Базові моделі викладання фізичного виховання</vt:lpstr>
      <vt:lpstr>Слайд 33</vt:lpstr>
      <vt:lpstr>Комітет проводить</vt:lpstr>
      <vt:lpstr>Міжнародний День студентського спорту 20 вересня 2017 року</vt:lpstr>
      <vt:lpstr>“ Студентська Зелена миля” 01 червня 2018 року</vt:lpstr>
      <vt:lpstr> Флешмоб “Стрибки зі скакалкою” 12 квітня 2018 року </vt:lpstr>
      <vt:lpstr>28 Всесвітня зимова Універсіада  28 січня – 08 лютого 2017 р. м. Алмаати (Казахстан)</vt:lpstr>
      <vt:lpstr>29 Всесвітня літня Універсіада  19-30 серпня 2017 р. м. Тайпей, Республіка Китай</vt:lpstr>
      <vt:lpstr>Європейські студентські ігри 15-28 липня 2018 р. м. Коїмбра (Португалія)</vt:lpstr>
      <vt:lpstr>Чемпіонат Європи та світу з видів спорту</vt:lpstr>
      <vt:lpstr>ПРОБЛЕМАТИКА</vt:lpstr>
      <vt:lpstr>Рекомендації </vt:lpstr>
      <vt:lpstr> </vt:lpstr>
      <vt:lpstr>Пропозиції  </vt:lpstr>
      <vt:lpstr>Пропозиції  </vt:lpstr>
      <vt:lpstr>Слайд 47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Сине-зеленые волны - шаблон презентации с сайта http://presentation-creation.ru</dc:title>
  <dc:creator>obstinate</dc:creator>
  <dc:description>Шаблон презентации с сайта http://presentation-creation.ru/</dc:description>
  <cp:lastModifiedBy>User</cp:lastModifiedBy>
  <cp:revision>201</cp:revision>
  <dcterms:created xsi:type="dcterms:W3CDTF">2017-06-26T16:55:27Z</dcterms:created>
  <dcterms:modified xsi:type="dcterms:W3CDTF">2018-07-09T14:49:54Z</dcterms:modified>
</cp:coreProperties>
</file>